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Roboto" panose="02000000000000000000" pitchFamily="2" charset="0"/>
      <p:regular r:id="rId12"/>
      <p:bold r:id="rId13"/>
      <p:italic r:id="rId14"/>
      <p:boldItalic r:id="rId15"/>
    </p:embeddedFont>
    <p:embeddedFont>
      <p:font typeface="Roboto Light" panose="02000000000000000000" pitchFamily="2" charset="0"/>
      <p:regular r:id="rId16"/>
      <p:bold r:id="rId17"/>
      <p:italic r:id="rId18"/>
      <p:boldItalic r:id="rId19"/>
    </p:embeddedFont>
    <p:embeddedFont>
      <p:font typeface="Roboto Mono" panose="020B0604020202020204" charset="0"/>
      <p:regular r:id="rId20"/>
      <p:bold r:id="rId21"/>
      <p:italic r:id="rId22"/>
      <p:boldItalic r:id="rId23"/>
    </p:embeddedFont>
    <p:embeddedFont>
      <p:font typeface="Roboto Mono Thin"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6">
          <p15:clr>
            <a:srgbClr val="9AA0A6"/>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IYrbQcf49PTwjjMCK+8FONjVb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73" d="100"/>
          <a:sy n="173" d="100"/>
        </p:scale>
        <p:origin x="154" y="125"/>
      </p:cViewPr>
      <p:guideLst>
        <p:guide orient="horz" pos="164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fc2cf5c2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g10fc2cf5c29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de6d4c38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de6d4c38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de6d4c38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de6d4c3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0de6d4c38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0de6d4c3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de6d4c38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de6d4c38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0de6d4c38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0de6d4c38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de6d4c38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de6d4c38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de6d4c38a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de6d4c38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9"/>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8" name="Google Shape;68;p19"/>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1" name="Google Shape;71;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72" name="Google Shape;72;p20"/>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21"/>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CAD - BODY-BLACK">
  <p:cSld name="CUSTOM_1">
    <p:bg>
      <p:bgPr>
        <a:solidFill>
          <a:srgbClr val="000000"/>
        </a:solidFill>
        <a:effectLst/>
      </p:bgPr>
    </p:bg>
    <p:spTree>
      <p:nvGrpSpPr>
        <p:cNvPr id="1" name="Shape 11"/>
        <p:cNvGrpSpPr/>
        <p:nvPr/>
      </p:nvGrpSpPr>
      <p:grpSpPr>
        <a:xfrm>
          <a:off x="0" y="0"/>
          <a:ext cx="0" cy="0"/>
          <a:chOff x="0" y="0"/>
          <a:chExt cx="0" cy="0"/>
        </a:xfrm>
      </p:grpSpPr>
      <p:sp>
        <p:nvSpPr>
          <p:cNvPr id="12" name="Google Shape;12;p11"/>
          <p:cNvSpPr txBox="1"/>
          <p:nvPr/>
        </p:nvSpPr>
        <p:spPr>
          <a:xfrm rot="-5400000">
            <a:off x="8103233" y="2394750"/>
            <a:ext cx="15723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Roboto Mono"/>
                <a:ea typeface="Roboto Mono"/>
                <a:cs typeface="Roboto Mono"/>
                <a:sym typeface="Roboto Mono"/>
              </a:rPr>
              <a:t>S6</a:t>
            </a:r>
            <a:r>
              <a:rPr lang="en" sz="1100" b="0" i="0" u="none" strike="noStrike" cap="none">
                <a:solidFill>
                  <a:srgbClr val="FFFFFF"/>
                </a:solidFill>
                <a:latin typeface="Roboto Mono"/>
                <a:ea typeface="Roboto Mono"/>
                <a:cs typeface="Roboto Mono"/>
                <a:sym typeface="Roboto Mono"/>
              </a:rPr>
              <a:t> + 21.02.18</a:t>
            </a:r>
            <a:endParaRPr sz="1100" b="0" i="0" u="none" strike="noStrike" cap="none">
              <a:solidFill>
                <a:srgbClr val="FFFFFF"/>
              </a:solidFill>
              <a:latin typeface="Roboto Mono"/>
              <a:ea typeface="Roboto Mono"/>
              <a:cs typeface="Roboto Mono"/>
              <a:sym typeface="Roboto Mono"/>
            </a:endParaRPr>
          </a:p>
        </p:txBody>
      </p:sp>
      <p:cxnSp>
        <p:nvCxnSpPr>
          <p:cNvPr id="13" name="Google Shape;13;p11"/>
          <p:cNvCxnSpPr/>
          <p:nvPr/>
        </p:nvCxnSpPr>
        <p:spPr>
          <a:xfrm>
            <a:off x="368800" y="448650"/>
            <a:ext cx="8630700" cy="0"/>
          </a:xfrm>
          <a:prstGeom prst="straightConnector1">
            <a:avLst/>
          </a:prstGeom>
          <a:noFill/>
          <a:ln w="9525" cap="flat" cmpd="sng">
            <a:solidFill>
              <a:srgbClr val="FFFFFF"/>
            </a:solidFill>
            <a:prstDash val="dot"/>
            <a:round/>
            <a:headEnd type="none" w="sm" len="sm"/>
            <a:tailEnd type="none" w="sm" len="sm"/>
          </a:ln>
        </p:spPr>
      </p:cxnSp>
      <p:sp>
        <p:nvSpPr>
          <p:cNvPr id="14" name="Google Shape;14;p11"/>
          <p:cNvSpPr txBox="1">
            <a:spLocks noGrp="1"/>
          </p:cNvSpPr>
          <p:nvPr>
            <p:ph type="sldNum" idx="12"/>
          </p:nvPr>
        </p:nvSpPr>
        <p:spPr>
          <a:xfrm>
            <a:off x="4395001" y="4748225"/>
            <a:ext cx="354000" cy="2238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Mono"/>
                <a:ea typeface="Roboto Mono"/>
                <a:cs typeface="Roboto Mono"/>
                <a:sym typeface="Roboto Mono"/>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Mono"/>
                <a:ea typeface="Roboto Mono"/>
                <a:cs typeface="Roboto Mono"/>
                <a:sym typeface="Roboto Mono"/>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Mono"/>
                <a:ea typeface="Roboto Mono"/>
                <a:cs typeface="Roboto Mono"/>
                <a:sym typeface="Roboto Mono"/>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Mono"/>
                <a:ea typeface="Roboto Mono"/>
                <a:cs typeface="Roboto Mono"/>
                <a:sym typeface="Roboto Mono"/>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Mono"/>
                <a:ea typeface="Roboto Mono"/>
                <a:cs typeface="Roboto Mono"/>
                <a:sym typeface="Roboto Mono"/>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Mono"/>
                <a:ea typeface="Roboto Mono"/>
                <a:cs typeface="Roboto Mono"/>
                <a:sym typeface="Roboto Mono"/>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Mono"/>
                <a:ea typeface="Roboto Mono"/>
                <a:cs typeface="Roboto Mono"/>
                <a:sym typeface="Roboto Mono"/>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Mono"/>
                <a:ea typeface="Roboto Mono"/>
                <a:cs typeface="Roboto Mono"/>
                <a:sym typeface="Roboto Mono"/>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Mono"/>
                <a:ea typeface="Roboto Mono"/>
                <a:cs typeface="Roboto Mono"/>
                <a:sym typeface="Roboto Mono"/>
              </a:defRPr>
            </a:lvl9pPr>
          </a:lstStyle>
          <a:p>
            <a:pPr marL="0" lvl="0" indent="0" algn="ctr" rtl="0">
              <a:spcBef>
                <a:spcPts val="0"/>
              </a:spcBef>
              <a:spcAft>
                <a:spcPts val="0"/>
              </a:spcAft>
              <a:buNone/>
            </a:pPr>
            <a:fld id="{00000000-1234-1234-1234-123412341234}" type="slidenum">
              <a:rPr lang="en"/>
              <a:t>‹#›</a:t>
            </a:fld>
            <a:endParaRPr/>
          </a:p>
        </p:txBody>
      </p:sp>
      <p:cxnSp>
        <p:nvCxnSpPr>
          <p:cNvPr id="15" name="Google Shape;15;p11"/>
          <p:cNvCxnSpPr>
            <a:endCxn id="14" idx="1"/>
          </p:cNvCxnSpPr>
          <p:nvPr/>
        </p:nvCxnSpPr>
        <p:spPr>
          <a:xfrm>
            <a:off x="1258201" y="4850825"/>
            <a:ext cx="3136800" cy="9300"/>
          </a:xfrm>
          <a:prstGeom prst="straightConnector1">
            <a:avLst/>
          </a:prstGeom>
          <a:noFill/>
          <a:ln w="9525" cap="flat" cmpd="sng">
            <a:solidFill>
              <a:srgbClr val="FFFFFF"/>
            </a:solidFill>
            <a:prstDash val="dot"/>
            <a:round/>
            <a:headEnd type="none" w="sm" len="sm"/>
            <a:tailEnd type="none" w="sm" len="sm"/>
          </a:ln>
        </p:spPr>
      </p:cxnSp>
      <p:sp>
        <p:nvSpPr>
          <p:cNvPr id="16" name="Google Shape;16;p11"/>
          <p:cNvSpPr/>
          <p:nvPr/>
        </p:nvSpPr>
        <p:spPr>
          <a:xfrm rot="-5400000">
            <a:off x="-124232" y="959750"/>
            <a:ext cx="739200" cy="133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Roboto Mono Thin"/>
                <a:ea typeface="Roboto Mono Thin"/>
                <a:cs typeface="Roboto Mono Thin"/>
                <a:sym typeface="Roboto Mono Thin"/>
              </a:rPr>
              <a:t>01</a:t>
            </a:r>
            <a:endParaRPr sz="800" b="0" i="0" u="none" strike="noStrike" cap="none">
              <a:solidFill>
                <a:srgbClr val="FFFFFF"/>
              </a:solidFill>
              <a:latin typeface="Roboto Mono Thin"/>
              <a:ea typeface="Roboto Mono Thin"/>
              <a:cs typeface="Roboto Mono Thin"/>
              <a:sym typeface="Roboto Mono Thin"/>
            </a:endParaRPr>
          </a:p>
        </p:txBody>
      </p:sp>
      <p:sp>
        <p:nvSpPr>
          <p:cNvPr id="17" name="Google Shape;17;p11"/>
          <p:cNvSpPr/>
          <p:nvPr/>
        </p:nvSpPr>
        <p:spPr>
          <a:xfrm rot="-5400000">
            <a:off x="-124232" y="1732300"/>
            <a:ext cx="739200" cy="133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Roboto Mono Thin"/>
                <a:ea typeface="Roboto Mono Thin"/>
                <a:cs typeface="Roboto Mono Thin"/>
                <a:sym typeface="Roboto Mono Thin"/>
              </a:rPr>
              <a:t>02</a:t>
            </a:r>
            <a:endParaRPr sz="800" b="0" i="0" u="none" strike="noStrike" cap="none">
              <a:solidFill>
                <a:srgbClr val="FFFFFF"/>
              </a:solidFill>
              <a:latin typeface="Roboto Mono Thin"/>
              <a:ea typeface="Roboto Mono Thin"/>
              <a:cs typeface="Roboto Mono Thin"/>
              <a:sym typeface="Roboto Mono Thin"/>
            </a:endParaRPr>
          </a:p>
        </p:txBody>
      </p:sp>
      <p:sp>
        <p:nvSpPr>
          <p:cNvPr id="18" name="Google Shape;18;p11"/>
          <p:cNvSpPr/>
          <p:nvPr/>
        </p:nvSpPr>
        <p:spPr>
          <a:xfrm rot="-5400000">
            <a:off x="-124232" y="2504850"/>
            <a:ext cx="739200" cy="133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Roboto Mono Thin"/>
                <a:ea typeface="Roboto Mono Thin"/>
                <a:cs typeface="Roboto Mono Thin"/>
                <a:sym typeface="Roboto Mono Thin"/>
              </a:rPr>
              <a:t>03</a:t>
            </a:r>
            <a:endParaRPr sz="800" b="0" i="0" u="none" strike="noStrike" cap="none">
              <a:solidFill>
                <a:srgbClr val="FFFFFF"/>
              </a:solidFill>
              <a:latin typeface="Roboto Mono Thin"/>
              <a:ea typeface="Roboto Mono Thin"/>
              <a:cs typeface="Roboto Mono Thin"/>
              <a:sym typeface="Roboto Mono Thin"/>
            </a:endParaRPr>
          </a:p>
        </p:txBody>
      </p:sp>
      <p:sp>
        <p:nvSpPr>
          <p:cNvPr id="19" name="Google Shape;19;p11"/>
          <p:cNvSpPr/>
          <p:nvPr/>
        </p:nvSpPr>
        <p:spPr>
          <a:xfrm rot="-5400000">
            <a:off x="-124232" y="3277400"/>
            <a:ext cx="739200" cy="133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Roboto Mono Thin"/>
                <a:ea typeface="Roboto Mono Thin"/>
                <a:cs typeface="Roboto Mono Thin"/>
                <a:sym typeface="Roboto Mono Thin"/>
              </a:rPr>
              <a:t>04</a:t>
            </a:r>
            <a:endParaRPr sz="800" b="0" i="0" u="none" strike="noStrike" cap="none">
              <a:solidFill>
                <a:srgbClr val="FFFFFF"/>
              </a:solidFill>
              <a:latin typeface="Roboto Mono Thin"/>
              <a:ea typeface="Roboto Mono Thin"/>
              <a:cs typeface="Roboto Mono Thin"/>
              <a:sym typeface="Roboto Mono Thin"/>
            </a:endParaRPr>
          </a:p>
        </p:txBody>
      </p:sp>
      <p:sp>
        <p:nvSpPr>
          <p:cNvPr id="20" name="Google Shape;20;p11"/>
          <p:cNvSpPr/>
          <p:nvPr/>
        </p:nvSpPr>
        <p:spPr>
          <a:xfrm rot="-5400000">
            <a:off x="-124232" y="4049950"/>
            <a:ext cx="739200" cy="133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Roboto Mono Thin"/>
                <a:ea typeface="Roboto Mono Thin"/>
                <a:cs typeface="Roboto Mono Thin"/>
                <a:sym typeface="Roboto Mono Thin"/>
              </a:rPr>
              <a:t>05`</a:t>
            </a:r>
            <a:endParaRPr sz="800" b="0" i="0" u="none" strike="noStrike" cap="none">
              <a:solidFill>
                <a:srgbClr val="FFFFFF"/>
              </a:solidFill>
              <a:latin typeface="Roboto Mono Thin"/>
              <a:ea typeface="Roboto Mono Thin"/>
              <a:cs typeface="Roboto Mono Thin"/>
              <a:sym typeface="Roboto Mono Thin"/>
            </a:endParaRPr>
          </a:p>
        </p:txBody>
      </p:sp>
      <p:cxnSp>
        <p:nvCxnSpPr>
          <p:cNvPr id="21" name="Google Shape;21;p11"/>
          <p:cNvCxnSpPr/>
          <p:nvPr/>
        </p:nvCxnSpPr>
        <p:spPr>
          <a:xfrm>
            <a:off x="353724" y="687400"/>
            <a:ext cx="0" cy="745200"/>
          </a:xfrm>
          <a:prstGeom prst="straightConnector1">
            <a:avLst/>
          </a:prstGeom>
          <a:noFill/>
          <a:ln w="9525" cap="flat" cmpd="sng">
            <a:solidFill>
              <a:srgbClr val="FFFFFF"/>
            </a:solidFill>
            <a:prstDash val="solid"/>
            <a:round/>
            <a:headEnd type="none" w="sm" len="sm"/>
            <a:tailEnd type="none" w="sm" len="sm"/>
          </a:ln>
        </p:spPr>
      </p:cxnSp>
      <p:cxnSp>
        <p:nvCxnSpPr>
          <p:cNvPr id="22" name="Google Shape;22;p11"/>
          <p:cNvCxnSpPr/>
          <p:nvPr/>
        </p:nvCxnSpPr>
        <p:spPr>
          <a:xfrm>
            <a:off x="353724" y="1456950"/>
            <a:ext cx="0" cy="745200"/>
          </a:xfrm>
          <a:prstGeom prst="straightConnector1">
            <a:avLst/>
          </a:prstGeom>
          <a:noFill/>
          <a:ln w="9525" cap="flat" cmpd="sng">
            <a:solidFill>
              <a:srgbClr val="FFFFFF"/>
            </a:solidFill>
            <a:prstDash val="solid"/>
            <a:round/>
            <a:headEnd type="none" w="sm" len="sm"/>
            <a:tailEnd type="none" w="sm" len="sm"/>
          </a:ln>
        </p:spPr>
      </p:cxnSp>
      <p:cxnSp>
        <p:nvCxnSpPr>
          <p:cNvPr id="23" name="Google Shape;23;p11"/>
          <p:cNvCxnSpPr/>
          <p:nvPr/>
        </p:nvCxnSpPr>
        <p:spPr>
          <a:xfrm>
            <a:off x="353724" y="2229500"/>
            <a:ext cx="0" cy="745200"/>
          </a:xfrm>
          <a:prstGeom prst="straightConnector1">
            <a:avLst/>
          </a:prstGeom>
          <a:noFill/>
          <a:ln w="9525" cap="flat" cmpd="sng">
            <a:solidFill>
              <a:srgbClr val="FFFFFF"/>
            </a:solidFill>
            <a:prstDash val="solid"/>
            <a:round/>
            <a:headEnd type="none" w="sm" len="sm"/>
            <a:tailEnd type="none" w="sm" len="sm"/>
          </a:ln>
        </p:spPr>
      </p:cxnSp>
      <p:cxnSp>
        <p:nvCxnSpPr>
          <p:cNvPr id="24" name="Google Shape;24;p11"/>
          <p:cNvCxnSpPr/>
          <p:nvPr/>
        </p:nvCxnSpPr>
        <p:spPr>
          <a:xfrm>
            <a:off x="353724" y="3002050"/>
            <a:ext cx="0" cy="745200"/>
          </a:xfrm>
          <a:prstGeom prst="straightConnector1">
            <a:avLst/>
          </a:prstGeom>
          <a:noFill/>
          <a:ln w="9525" cap="flat" cmpd="sng">
            <a:solidFill>
              <a:srgbClr val="FFFFFF"/>
            </a:solidFill>
            <a:prstDash val="solid"/>
            <a:round/>
            <a:headEnd type="none" w="sm" len="sm"/>
            <a:tailEnd type="none" w="sm" len="sm"/>
          </a:ln>
        </p:spPr>
      </p:cxnSp>
      <p:cxnSp>
        <p:nvCxnSpPr>
          <p:cNvPr id="25" name="Google Shape;25;p11"/>
          <p:cNvCxnSpPr/>
          <p:nvPr/>
        </p:nvCxnSpPr>
        <p:spPr>
          <a:xfrm>
            <a:off x="353724" y="3744250"/>
            <a:ext cx="0" cy="745200"/>
          </a:xfrm>
          <a:prstGeom prst="straightConnector1">
            <a:avLst/>
          </a:prstGeom>
          <a:noFill/>
          <a:ln w="9525" cap="flat" cmpd="sng">
            <a:solidFill>
              <a:srgbClr val="FFFFFF"/>
            </a:solidFill>
            <a:prstDash val="solid"/>
            <a:round/>
            <a:headEnd type="none" w="sm" len="sm"/>
            <a:tailEnd type="none" w="sm" len="sm"/>
          </a:ln>
        </p:spPr>
      </p:cxnSp>
      <p:cxnSp>
        <p:nvCxnSpPr>
          <p:cNvPr id="26" name="Google Shape;26;p11"/>
          <p:cNvCxnSpPr>
            <a:stCxn id="14" idx="3"/>
          </p:cNvCxnSpPr>
          <p:nvPr/>
        </p:nvCxnSpPr>
        <p:spPr>
          <a:xfrm>
            <a:off x="4749001" y="4860125"/>
            <a:ext cx="3587400" cy="0"/>
          </a:xfrm>
          <a:prstGeom prst="straightConnector1">
            <a:avLst/>
          </a:prstGeom>
          <a:noFill/>
          <a:ln w="9525" cap="flat" cmpd="sng">
            <a:solidFill>
              <a:srgbClr val="FFFFFF"/>
            </a:solidFill>
            <a:prstDash val="dot"/>
            <a:round/>
            <a:headEnd type="none" w="sm" len="sm"/>
            <a:tailEnd type="none" w="sm" len="sm"/>
          </a:ln>
        </p:spPr>
      </p:cxnSp>
      <p:sp>
        <p:nvSpPr>
          <p:cNvPr id="27" name="Google Shape;27;p11"/>
          <p:cNvSpPr txBox="1">
            <a:spLocks noGrp="1"/>
          </p:cNvSpPr>
          <p:nvPr>
            <p:ph type="title"/>
          </p:nvPr>
        </p:nvSpPr>
        <p:spPr>
          <a:xfrm>
            <a:off x="267911" y="49775"/>
            <a:ext cx="4313700" cy="42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400"/>
              <a:buFont typeface="Roboto Mono Thin"/>
              <a:buNone/>
              <a:defRPr sz="1400">
                <a:solidFill>
                  <a:srgbClr val="FFFFFF"/>
                </a:solidFill>
                <a:latin typeface="Roboto Mono Thin"/>
                <a:ea typeface="Roboto Mono Thin"/>
                <a:cs typeface="Roboto Mono Thin"/>
                <a:sym typeface="Roboto Mono Thin"/>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a:endParaRPr/>
          </a:p>
        </p:txBody>
      </p:sp>
      <p:pic>
        <p:nvPicPr>
          <p:cNvPr id="28" name="Google Shape;28;p11"/>
          <p:cNvPicPr preferRelativeResize="0"/>
          <p:nvPr/>
        </p:nvPicPr>
        <p:blipFill rotWithShape="1">
          <a:blip r:embed="rId2">
            <a:alphaModFix/>
          </a:blip>
          <a:srcRect/>
          <a:stretch/>
        </p:blipFill>
        <p:spPr>
          <a:xfrm>
            <a:off x="8464395" y="4622350"/>
            <a:ext cx="535103" cy="428100"/>
          </a:xfrm>
          <a:prstGeom prst="rect">
            <a:avLst/>
          </a:prstGeom>
          <a:noFill/>
          <a:ln>
            <a:noFill/>
          </a:ln>
        </p:spPr>
      </p:pic>
      <p:pic>
        <p:nvPicPr>
          <p:cNvPr id="29" name="Google Shape;29;p11"/>
          <p:cNvPicPr preferRelativeResize="0"/>
          <p:nvPr/>
        </p:nvPicPr>
        <p:blipFill rotWithShape="1">
          <a:blip r:embed="rId3">
            <a:alphaModFix/>
          </a:blip>
          <a:srcRect t="129" b="139"/>
          <a:stretch/>
        </p:blipFill>
        <p:spPr>
          <a:xfrm>
            <a:off x="707121" y="4630595"/>
            <a:ext cx="451200" cy="450000"/>
          </a:xfrm>
          <a:prstGeom prst="ellipse">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2" name="Google Shape;32;p12"/>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13"/>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
        <p:nvSpPr>
          <p:cNvPr id="35" name="Google Shape;35;p13"/>
          <p:cNvSpPr/>
          <p:nvPr/>
        </p:nvSpPr>
        <p:spPr>
          <a:xfrm rot="-5400000">
            <a:off x="-124232" y="959750"/>
            <a:ext cx="739200" cy="133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Roboto Mono Thin"/>
                <a:ea typeface="Roboto Mono Thin"/>
                <a:cs typeface="Roboto Mono Thin"/>
                <a:sym typeface="Roboto Mono Thin"/>
              </a:rPr>
              <a:t>01</a:t>
            </a:r>
            <a:endParaRPr sz="800" b="0" i="0" u="none" strike="noStrike" cap="none">
              <a:solidFill>
                <a:srgbClr val="000000"/>
              </a:solidFill>
              <a:latin typeface="Roboto Mono Thin"/>
              <a:ea typeface="Roboto Mono Thin"/>
              <a:cs typeface="Roboto Mono Thin"/>
              <a:sym typeface="Roboto Mono Thin"/>
            </a:endParaRPr>
          </a:p>
        </p:txBody>
      </p:sp>
      <p:sp>
        <p:nvSpPr>
          <p:cNvPr id="36" name="Google Shape;36;p13"/>
          <p:cNvSpPr/>
          <p:nvPr/>
        </p:nvSpPr>
        <p:spPr>
          <a:xfrm rot="-5400000">
            <a:off x="-124232" y="1732300"/>
            <a:ext cx="739200" cy="133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Roboto Mono Thin"/>
                <a:ea typeface="Roboto Mono Thin"/>
                <a:cs typeface="Roboto Mono Thin"/>
                <a:sym typeface="Roboto Mono Thin"/>
              </a:rPr>
              <a:t>02</a:t>
            </a:r>
            <a:endParaRPr sz="800" b="0" i="0" u="none" strike="noStrike" cap="none">
              <a:solidFill>
                <a:srgbClr val="000000"/>
              </a:solidFill>
              <a:latin typeface="Roboto Mono Thin"/>
              <a:ea typeface="Roboto Mono Thin"/>
              <a:cs typeface="Roboto Mono Thin"/>
              <a:sym typeface="Roboto Mono Thin"/>
            </a:endParaRPr>
          </a:p>
        </p:txBody>
      </p:sp>
      <p:sp>
        <p:nvSpPr>
          <p:cNvPr id="37" name="Google Shape;37;p13"/>
          <p:cNvSpPr/>
          <p:nvPr/>
        </p:nvSpPr>
        <p:spPr>
          <a:xfrm rot="-5400000">
            <a:off x="-124232" y="2504850"/>
            <a:ext cx="739200" cy="133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Roboto Mono Thin"/>
                <a:ea typeface="Roboto Mono Thin"/>
                <a:cs typeface="Roboto Mono Thin"/>
                <a:sym typeface="Roboto Mono Thin"/>
              </a:rPr>
              <a:t>03</a:t>
            </a:r>
            <a:endParaRPr sz="800" b="0" i="0" u="none" strike="noStrike" cap="none">
              <a:solidFill>
                <a:srgbClr val="000000"/>
              </a:solidFill>
              <a:latin typeface="Roboto Mono Thin"/>
              <a:ea typeface="Roboto Mono Thin"/>
              <a:cs typeface="Roboto Mono Thin"/>
              <a:sym typeface="Roboto Mono Thin"/>
            </a:endParaRPr>
          </a:p>
        </p:txBody>
      </p:sp>
      <p:sp>
        <p:nvSpPr>
          <p:cNvPr id="38" name="Google Shape;38;p13"/>
          <p:cNvSpPr/>
          <p:nvPr/>
        </p:nvSpPr>
        <p:spPr>
          <a:xfrm rot="-5400000">
            <a:off x="-124232" y="3277400"/>
            <a:ext cx="739200" cy="133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Roboto Mono Thin"/>
                <a:ea typeface="Roboto Mono Thin"/>
                <a:cs typeface="Roboto Mono Thin"/>
                <a:sym typeface="Roboto Mono Thin"/>
              </a:rPr>
              <a:t>04</a:t>
            </a:r>
            <a:endParaRPr sz="800" b="0" i="0" u="none" strike="noStrike" cap="none">
              <a:solidFill>
                <a:srgbClr val="000000"/>
              </a:solidFill>
              <a:latin typeface="Roboto Mono Thin"/>
              <a:ea typeface="Roboto Mono Thin"/>
              <a:cs typeface="Roboto Mono Thin"/>
              <a:sym typeface="Roboto Mono Thin"/>
            </a:endParaRPr>
          </a:p>
        </p:txBody>
      </p:sp>
      <p:sp>
        <p:nvSpPr>
          <p:cNvPr id="39" name="Google Shape;39;p13"/>
          <p:cNvSpPr/>
          <p:nvPr/>
        </p:nvSpPr>
        <p:spPr>
          <a:xfrm rot="-5400000">
            <a:off x="-124232" y="4049950"/>
            <a:ext cx="739200" cy="133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Roboto Mono Thin"/>
                <a:ea typeface="Roboto Mono Thin"/>
                <a:cs typeface="Roboto Mono Thin"/>
                <a:sym typeface="Roboto Mono Thin"/>
              </a:rPr>
              <a:t>05`</a:t>
            </a:r>
            <a:endParaRPr sz="800" b="0" i="0" u="none" strike="noStrike" cap="none">
              <a:solidFill>
                <a:srgbClr val="000000"/>
              </a:solidFill>
              <a:latin typeface="Roboto Mono Thin"/>
              <a:ea typeface="Roboto Mono Thin"/>
              <a:cs typeface="Roboto Mono Thin"/>
              <a:sym typeface="Roboto Mono Thin"/>
            </a:endParaRPr>
          </a:p>
        </p:txBody>
      </p:sp>
      <p:cxnSp>
        <p:nvCxnSpPr>
          <p:cNvPr id="40" name="Google Shape;40;p13"/>
          <p:cNvCxnSpPr/>
          <p:nvPr/>
        </p:nvCxnSpPr>
        <p:spPr>
          <a:xfrm>
            <a:off x="353724" y="687400"/>
            <a:ext cx="0" cy="745200"/>
          </a:xfrm>
          <a:prstGeom prst="straightConnector1">
            <a:avLst/>
          </a:prstGeom>
          <a:noFill/>
          <a:ln w="9525" cap="flat" cmpd="sng">
            <a:solidFill>
              <a:srgbClr val="999999"/>
            </a:solidFill>
            <a:prstDash val="solid"/>
            <a:round/>
            <a:headEnd type="none" w="sm" len="sm"/>
            <a:tailEnd type="none" w="sm" len="sm"/>
          </a:ln>
        </p:spPr>
      </p:cxnSp>
      <p:cxnSp>
        <p:nvCxnSpPr>
          <p:cNvPr id="41" name="Google Shape;41;p13"/>
          <p:cNvCxnSpPr/>
          <p:nvPr/>
        </p:nvCxnSpPr>
        <p:spPr>
          <a:xfrm>
            <a:off x="353724" y="1456950"/>
            <a:ext cx="0" cy="745200"/>
          </a:xfrm>
          <a:prstGeom prst="straightConnector1">
            <a:avLst/>
          </a:prstGeom>
          <a:noFill/>
          <a:ln w="9525" cap="flat" cmpd="sng">
            <a:solidFill>
              <a:srgbClr val="999999"/>
            </a:solidFill>
            <a:prstDash val="solid"/>
            <a:round/>
            <a:headEnd type="none" w="sm" len="sm"/>
            <a:tailEnd type="none" w="sm" len="sm"/>
          </a:ln>
        </p:spPr>
      </p:cxnSp>
      <p:cxnSp>
        <p:nvCxnSpPr>
          <p:cNvPr id="42" name="Google Shape;42;p13"/>
          <p:cNvCxnSpPr/>
          <p:nvPr/>
        </p:nvCxnSpPr>
        <p:spPr>
          <a:xfrm>
            <a:off x="353724" y="2229500"/>
            <a:ext cx="0" cy="745200"/>
          </a:xfrm>
          <a:prstGeom prst="straightConnector1">
            <a:avLst/>
          </a:prstGeom>
          <a:noFill/>
          <a:ln w="9525" cap="flat" cmpd="sng">
            <a:solidFill>
              <a:srgbClr val="999999"/>
            </a:solidFill>
            <a:prstDash val="solid"/>
            <a:round/>
            <a:headEnd type="none" w="sm" len="sm"/>
            <a:tailEnd type="none" w="sm" len="sm"/>
          </a:ln>
        </p:spPr>
      </p:cxnSp>
      <p:cxnSp>
        <p:nvCxnSpPr>
          <p:cNvPr id="43" name="Google Shape;43;p13"/>
          <p:cNvCxnSpPr/>
          <p:nvPr/>
        </p:nvCxnSpPr>
        <p:spPr>
          <a:xfrm>
            <a:off x="353724" y="3002050"/>
            <a:ext cx="0" cy="745200"/>
          </a:xfrm>
          <a:prstGeom prst="straightConnector1">
            <a:avLst/>
          </a:prstGeom>
          <a:noFill/>
          <a:ln w="9525" cap="flat" cmpd="sng">
            <a:solidFill>
              <a:srgbClr val="999999"/>
            </a:solidFill>
            <a:prstDash val="solid"/>
            <a:round/>
            <a:headEnd type="none" w="sm" len="sm"/>
            <a:tailEnd type="none" w="sm" len="sm"/>
          </a:ln>
        </p:spPr>
      </p:cxnSp>
      <p:cxnSp>
        <p:nvCxnSpPr>
          <p:cNvPr id="44" name="Google Shape;44;p13"/>
          <p:cNvCxnSpPr/>
          <p:nvPr/>
        </p:nvCxnSpPr>
        <p:spPr>
          <a:xfrm>
            <a:off x="353724" y="3744250"/>
            <a:ext cx="0" cy="745200"/>
          </a:xfrm>
          <a:prstGeom prst="straightConnector1">
            <a:avLst/>
          </a:prstGeom>
          <a:noFill/>
          <a:ln w="9525" cap="flat" cmpd="sng">
            <a:solidFill>
              <a:srgbClr val="999999"/>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8" name="Google Shape;48;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9" name="Google Shape;49;p14"/>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5"/>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5" name="Google Shape;55;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6" name="Google Shape;56;p16"/>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9" name="Google Shape;59;p17"/>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3" name="Google Shape;63;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 name="Google Shape;65;p18"/>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8"/>
          <p:cNvSpPr txBox="1">
            <a:spLocks noGrp="1"/>
          </p:cNvSpPr>
          <p:nvPr>
            <p:ph type="sldNum" idx="12"/>
          </p:nvPr>
        </p:nvSpPr>
        <p:spPr>
          <a:xfrm>
            <a:off x="8344686" y="4781769"/>
            <a:ext cx="7149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a:t> // </a:t>
            </a: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
        <p:cNvGrpSpPr/>
        <p:nvPr/>
      </p:nvGrpSpPr>
      <p:grpSpPr>
        <a:xfrm>
          <a:off x="0" y="0"/>
          <a:ext cx="0" cy="0"/>
          <a:chOff x="0" y="0"/>
          <a:chExt cx="0" cy="0"/>
        </a:xfrm>
      </p:grpSpPr>
      <p:pic>
        <p:nvPicPr>
          <p:cNvPr id="79" name="Google Shape;79;g10fc2cf5c29_0_15"/>
          <p:cNvPicPr preferRelativeResize="0"/>
          <p:nvPr/>
        </p:nvPicPr>
        <p:blipFill>
          <a:blip r:embed="rId3">
            <a:alphaModFix/>
          </a:blip>
          <a:stretch>
            <a:fillRect/>
          </a:stretch>
        </p:blipFill>
        <p:spPr>
          <a:xfrm>
            <a:off x="-4" y="0"/>
            <a:ext cx="9144001" cy="6723346"/>
          </a:xfrm>
          <a:prstGeom prst="rect">
            <a:avLst/>
          </a:prstGeom>
          <a:noFill/>
          <a:ln>
            <a:noFill/>
          </a:ln>
        </p:spPr>
      </p:pic>
      <p:sp>
        <p:nvSpPr>
          <p:cNvPr id="80" name="Google Shape;80;g10fc2cf5c29_0_15"/>
          <p:cNvSpPr txBox="1"/>
          <p:nvPr/>
        </p:nvSpPr>
        <p:spPr>
          <a:xfrm>
            <a:off x="873740" y="4447743"/>
            <a:ext cx="1244700" cy="55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700"/>
              <a:buFont typeface="Arial"/>
              <a:buNone/>
            </a:pPr>
            <a:r>
              <a:rPr lang="en" sz="800" i="0" u="none" strike="noStrike" cap="none">
                <a:solidFill>
                  <a:srgbClr val="000000"/>
                </a:solidFill>
                <a:highlight>
                  <a:srgbClr val="FFFFFF"/>
                </a:highlight>
                <a:latin typeface="Roboto"/>
                <a:ea typeface="Roboto"/>
                <a:cs typeface="Roboto"/>
                <a:sym typeface="Roboto"/>
              </a:rPr>
              <a:t>SACHIN</a:t>
            </a:r>
            <a:endParaRPr sz="1400" i="0" u="none" strike="noStrike" cap="none">
              <a:solidFill>
                <a:srgbClr val="000000"/>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700"/>
              <a:buFont typeface="Arial"/>
              <a:buNone/>
            </a:pPr>
            <a:r>
              <a:rPr lang="en" sz="800" i="0" u="none" strike="noStrike" cap="none">
                <a:solidFill>
                  <a:srgbClr val="000000"/>
                </a:solidFill>
                <a:highlight>
                  <a:srgbClr val="FFFFFF"/>
                </a:highlight>
                <a:latin typeface="Roboto"/>
                <a:ea typeface="Roboto"/>
                <a:cs typeface="Roboto"/>
                <a:sym typeface="Roboto"/>
              </a:rPr>
              <a:t>DABAS, MSSD, SOA</a:t>
            </a:r>
            <a:endParaRPr sz="800" i="0" u="none" strike="noStrike" cap="none">
              <a:solidFill>
                <a:srgbClr val="000000"/>
              </a:solidFill>
              <a:highlight>
                <a:srgbClr val="FFFFFF"/>
              </a:highlight>
              <a:latin typeface="Roboto"/>
              <a:ea typeface="Roboto"/>
              <a:cs typeface="Roboto"/>
              <a:sym typeface="Roboto"/>
            </a:endParaRPr>
          </a:p>
        </p:txBody>
      </p:sp>
      <p:pic>
        <p:nvPicPr>
          <p:cNvPr id="81" name="Google Shape;81;g10fc2cf5c29_0_15"/>
          <p:cNvPicPr preferRelativeResize="0"/>
          <p:nvPr/>
        </p:nvPicPr>
        <p:blipFill rotWithShape="1">
          <a:blip r:embed="rId4">
            <a:alphaModFix/>
          </a:blip>
          <a:srcRect t="129" b="139"/>
          <a:stretch/>
        </p:blipFill>
        <p:spPr>
          <a:xfrm>
            <a:off x="457321" y="4403020"/>
            <a:ext cx="451200" cy="450000"/>
          </a:xfrm>
          <a:prstGeom prst="ellipse">
            <a:avLst/>
          </a:prstGeom>
          <a:noFill/>
          <a:ln>
            <a:noFill/>
          </a:ln>
        </p:spPr>
      </p:pic>
      <p:sp>
        <p:nvSpPr>
          <p:cNvPr id="82" name="Google Shape;82;g10fc2cf5c29_0_15"/>
          <p:cNvSpPr txBox="1"/>
          <p:nvPr/>
        </p:nvSpPr>
        <p:spPr>
          <a:xfrm>
            <a:off x="375675" y="3220150"/>
            <a:ext cx="7025100" cy="5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1900" b="1" i="0" u="none" strike="noStrike" cap="none">
                <a:solidFill>
                  <a:srgbClr val="000000"/>
                </a:solidFill>
                <a:highlight>
                  <a:srgbClr val="FFFFFF"/>
                </a:highlight>
                <a:latin typeface="Roboto"/>
                <a:ea typeface="Roboto"/>
                <a:cs typeface="Roboto"/>
                <a:sym typeface="Roboto"/>
              </a:rPr>
              <a:t>48</a:t>
            </a:r>
            <a:r>
              <a:rPr lang="en" sz="1900" b="1">
                <a:highlight>
                  <a:srgbClr val="FFFFFF"/>
                </a:highlight>
                <a:latin typeface="Roboto"/>
                <a:ea typeface="Roboto"/>
                <a:cs typeface="Roboto"/>
                <a:sym typeface="Roboto"/>
              </a:rPr>
              <a:t>569</a:t>
            </a:r>
            <a:r>
              <a:rPr lang="en" sz="1900" i="0" u="none" strike="noStrike" cap="none">
                <a:solidFill>
                  <a:srgbClr val="000000"/>
                </a:solidFill>
                <a:highlight>
                  <a:srgbClr val="FFFFFF"/>
                </a:highlight>
                <a:latin typeface="Roboto"/>
                <a:ea typeface="Roboto"/>
                <a:cs typeface="Roboto"/>
                <a:sym typeface="Roboto"/>
              </a:rPr>
              <a:t>// </a:t>
            </a:r>
            <a:r>
              <a:rPr lang="en" sz="1900">
                <a:highlight>
                  <a:srgbClr val="FFFFFF"/>
                </a:highlight>
                <a:latin typeface="Roboto Light"/>
                <a:ea typeface="Roboto Light"/>
                <a:cs typeface="Roboto Light"/>
                <a:sym typeface="Roboto Light"/>
              </a:rPr>
              <a:t>ASSIGNMENT 02</a:t>
            </a:r>
            <a:endParaRPr sz="1900" i="0" u="none" strike="noStrike" cap="none">
              <a:solidFill>
                <a:srgbClr val="000000"/>
              </a:solidFill>
              <a:highlight>
                <a:srgbClr val="FFFFFF"/>
              </a:highlight>
              <a:latin typeface="Roboto Light"/>
              <a:ea typeface="Roboto Light"/>
              <a:cs typeface="Roboto Light"/>
              <a:sym typeface="Roboto Light"/>
            </a:endParaRPr>
          </a:p>
        </p:txBody>
      </p:sp>
      <p:sp>
        <p:nvSpPr>
          <p:cNvPr id="83" name="Google Shape;83;g10fc2cf5c29_0_15"/>
          <p:cNvSpPr txBox="1"/>
          <p:nvPr/>
        </p:nvSpPr>
        <p:spPr>
          <a:xfrm>
            <a:off x="375673" y="3549100"/>
            <a:ext cx="5329500" cy="55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700"/>
              <a:buFont typeface="Arial"/>
              <a:buNone/>
            </a:pPr>
            <a:r>
              <a:rPr lang="en" sz="900" i="0" u="none" strike="noStrike" cap="none">
                <a:solidFill>
                  <a:srgbClr val="000000"/>
                </a:solidFill>
                <a:highlight>
                  <a:srgbClr val="FFFFFF"/>
                </a:highlight>
                <a:latin typeface="Roboto"/>
                <a:ea typeface="Roboto"/>
                <a:cs typeface="Roboto"/>
                <a:sym typeface="Roboto"/>
              </a:rPr>
              <a:t>FACULTY: </a:t>
            </a:r>
            <a:r>
              <a:rPr lang="en" sz="900">
                <a:highlight>
                  <a:srgbClr val="FFFFFF"/>
                </a:highlight>
                <a:latin typeface="Roboto"/>
                <a:ea typeface="Roboto"/>
                <a:cs typeface="Roboto"/>
                <a:sym typeface="Roboto"/>
              </a:rPr>
              <a:t>PROF. KRISTEN KURLAND</a:t>
            </a:r>
            <a:endParaRPr sz="900">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chemeClr val="dk1"/>
              </a:buClr>
              <a:buSzPts val="1700"/>
              <a:buFont typeface="Arial"/>
              <a:buNone/>
            </a:pPr>
            <a:r>
              <a:rPr lang="en" sz="900">
                <a:highlight>
                  <a:srgbClr val="FFFFFF"/>
                </a:highlight>
                <a:latin typeface="Roboto"/>
                <a:ea typeface="Roboto"/>
                <a:cs typeface="Roboto"/>
                <a:sym typeface="Roboto"/>
              </a:rPr>
              <a:t>TEACHING ASSISTANT’S: SANAZ SAADATIFAR + MORGAN NEWMAN + SEAN XU</a:t>
            </a:r>
            <a:endParaRPr sz="900">
              <a:highlight>
                <a:srgbClr val="FFFFFF"/>
              </a:highlight>
              <a:latin typeface="Roboto"/>
              <a:ea typeface="Roboto"/>
              <a:cs typeface="Roboto"/>
              <a:sym typeface="Roboto"/>
            </a:endParaRPr>
          </a:p>
        </p:txBody>
      </p:sp>
      <p:sp>
        <p:nvSpPr>
          <p:cNvPr id="84" name="Google Shape;84;g10fc2cf5c29_0_15"/>
          <p:cNvSpPr txBox="1"/>
          <p:nvPr/>
        </p:nvSpPr>
        <p:spPr>
          <a:xfrm>
            <a:off x="375675" y="140625"/>
            <a:ext cx="3884400" cy="267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8000" b="1">
                <a:solidFill>
                  <a:srgbClr val="FFFFFF"/>
                </a:solidFill>
                <a:latin typeface="Roboto"/>
                <a:ea typeface="Roboto"/>
                <a:cs typeface="Roboto"/>
                <a:sym typeface="Roboto"/>
              </a:rPr>
              <a:t>GIS/</a:t>
            </a:r>
            <a:endParaRPr sz="8000" b="1">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r>
              <a:rPr lang="en" sz="8000">
                <a:solidFill>
                  <a:srgbClr val="FFFFFF"/>
                </a:solidFill>
                <a:latin typeface="Roboto Light"/>
                <a:ea typeface="Roboto Light"/>
                <a:cs typeface="Roboto Light"/>
                <a:sym typeface="Roboto Light"/>
              </a:rPr>
              <a:t>CAFM</a:t>
            </a:r>
            <a:endParaRPr sz="8000">
              <a:solidFill>
                <a:srgbClr val="FFFFFF"/>
              </a:solidFill>
              <a:latin typeface="Roboto Light"/>
              <a:ea typeface="Roboto Light"/>
              <a:cs typeface="Roboto Light"/>
              <a:sym typeface="Roboto Light"/>
            </a:endParaRPr>
          </a:p>
        </p:txBody>
      </p:sp>
      <p:sp>
        <p:nvSpPr>
          <p:cNvPr id="85" name="Google Shape;85;g10fc2cf5c29_0_15"/>
          <p:cNvSpPr/>
          <p:nvPr/>
        </p:nvSpPr>
        <p:spPr>
          <a:xfrm>
            <a:off x="5318599" y="-2094353"/>
            <a:ext cx="4877400" cy="4877400"/>
          </a:xfrm>
          <a:prstGeom prst="ellipse">
            <a:avLst/>
          </a:prstGeom>
          <a:solidFill>
            <a:srgbClr val="FFFFFF">
              <a:alpha val="36080"/>
            </a:srgbClr>
          </a:solid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g10de6d4c38a_0_4"/>
          <p:cNvPicPr preferRelativeResize="0"/>
          <p:nvPr/>
        </p:nvPicPr>
        <p:blipFill rotWithShape="1">
          <a:blip r:embed="rId3">
            <a:alphaModFix/>
          </a:blip>
          <a:srcRect/>
          <a:stretch/>
        </p:blipFill>
        <p:spPr>
          <a:xfrm>
            <a:off x="1426475" y="152400"/>
            <a:ext cx="6291052" cy="4838701"/>
          </a:xfrm>
          <a:prstGeom prst="rect">
            <a:avLst/>
          </a:prstGeom>
          <a:noFill/>
          <a:ln>
            <a:noFill/>
          </a:ln>
        </p:spPr>
      </p:pic>
      <p:pic>
        <p:nvPicPr>
          <p:cNvPr id="91" name="Google Shape;91;g10de6d4c38a_0_4"/>
          <p:cNvPicPr preferRelativeResize="0"/>
          <p:nvPr/>
        </p:nvPicPr>
        <p:blipFill rotWithShape="1">
          <a:blip r:embed="rId4">
            <a:alphaModFix/>
          </a:blip>
          <a:srcRect l="69" r="79"/>
          <a:stretch/>
        </p:blipFill>
        <p:spPr>
          <a:xfrm>
            <a:off x="1426475" y="152400"/>
            <a:ext cx="6291050" cy="4714073"/>
          </a:xfrm>
          <a:prstGeom prst="rect">
            <a:avLst/>
          </a:prstGeom>
          <a:noFill/>
          <a:ln>
            <a:noFill/>
          </a:ln>
        </p:spPr>
      </p:pic>
      <p:sp>
        <p:nvSpPr>
          <p:cNvPr id="92" name="Google Shape;92;g10de6d4c38a_0_4"/>
          <p:cNvSpPr txBox="1"/>
          <p:nvPr/>
        </p:nvSpPr>
        <p:spPr>
          <a:xfrm rot="-5400000">
            <a:off x="-2165850" y="2285675"/>
            <a:ext cx="4926000" cy="5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1200" b="1" i="0" u="none" strike="noStrike" cap="none">
                <a:solidFill>
                  <a:srgbClr val="000000"/>
                </a:solidFill>
                <a:highlight>
                  <a:srgbClr val="FFFFFF"/>
                </a:highlight>
                <a:latin typeface="Roboto"/>
                <a:ea typeface="Roboto"/>
                <a:cs typeface="Roboto"/>
                <a:sym typeface="Roboto"/>
              </a:rPr>
              <a:t>48</a:t>
            </a:r>
            <a:r>
              <a:rPr lang="en" sz="1200" b="1">
                <a:highlight>
                  <a:srgbClr val="FFFFFF"/>
                </a:highlight>
                <a:latin typeface="Roboto"/>
                <a:ea typeface="Roboto"/>
                <a:cs typeface="Roboto"/>
                <a:sym typeface="Roboto"/>
              </a:rPr>
              <a:t>569</a:t>
            </a:r>
            <a:r>
              <a:rPr lang="en" sz="1200" i="0" u="none" strike="noStrike" cap="none">
                <a:solidFill>
                  <a:srgbClr val="000000"/>
                </a:solidFill>
                <a:highlight>
                  <a:srgbClr val="FFFFFF"/>
                </a:highlight>
                <a:latin typeface="Roboto"/>
                <a:ea typeface="Roboto"/>
                <a:cs typeface="Roboto"/>
                <a:sym typeface="Roboto"/>
              </a:rPr>
              <a:t>// </a:t>
            </a:r>
            <a:r>
              <a:rPr lang="en" sz="1200">
                <a:highlight>
                  <a:srgbClr val="FFFFFF"/>
                </a:highlight>
                <a:latin typeface="Roboto Light"/>
                <a:ea typeface="Roboto Light"/>
                <a:cs typeface="Roboto Light"/>
                <a:sym typeface="Roboto Light"/>
              </a:rPr>
              <a:t>US Major Cities + Increased Population </a:t>
            </a:r>
            <a:endParaRPr sz="1200" i="0" u="none" strike="noStrike" cap="none">
              <a:solidFill>
                <a:srgbClr val="000000"/>
              </a:solidFill>
              <a:highlight>
                <a:srgbClr val="FFFFFF"/>
              </a:highlight>
              <a:latin typeface="Roboto Light"/>
              <a:ea typeface="Roboto Light"/>
              <a:cs typeface="Roboto Light"/>
              <a:sym typeface="Roboto Light"/>
            </a:endParaRPr>
          </a:p>
        </p:txBody>
      </p:sp>
      <p:pic>
        <p:nvPicPr>
          <p:cNvPr id="93" name="Google Shape;93;g10de6d4c38a_0_4"/>
          <p:cNvPicPr preferRelativeResize="0"/>
          <p:nvPr/>
        </p:nvPicPr>
        <p:blipFill>
          <a:blip r:embed="rId5">
            <a:alphaModFix/>
          </a:blip>
          <a:stretch>
            <a:fillRect/>
          </a:stretch>
        </p:blipFill>
        <p:spPr>
          <a:xfrm>
            <a:off x="7367750" y="2536394"/>
            <a:ext cx="1397625" cy="789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g10de6d4c38a_0_0"/>
          <p:cNvPicPr preferRelativeResize="0"/>
          <p:nvPr/>
        </p:nvPicPr>
        <p:blipFill rotWithShape="1">
          <a:blip r:embed="rId3">
            <a:alphaModFix/>
          </a:blip>
          <a:srcRect l="1037" r="1047"/>
          <a:stretch/>
        </p:blipFill>
        <p:spPr>
          <a:xfrm>
            <a:off x="1426475" y="152400"/>
            <a:ext cx="6291053" cy="4838702"/>
          </a:xfrm>
          <a:prstGeom prst="rect">
            <a:avLst/>
          </a:prstGeom>
          <a:noFill/>
          <a:ln>
            <a:noFill/>
          </a:ln>
        </p:spPr>
      </p:pic>
      <p:pic>
        <p:nvPicPr>
          <p:cNvPr id="99" name="Google Shape;99;g10de6d4c38a_0_0"/>
          <p:cNvPicPr preferRelativeResize="0"/>
          <p:nvPr/>
        </p:nvPicPr>
        <p:blipFill>
          <a:blip r:embed="rId4">
            <a:alphaModFix/>
          </a:blip>
          <a:stretch>
            <a:fillRect/>
          </a:stretch>
        </p:blipFill>
        <p:spPr>
          <a:xfrm>
            <a:off x="7367745" y="3383375"/>
            <a:ext cx="1397625" cy="1093800"/>
          </a:xfrm>
          <a:prstGeom prst="rect">
            <a:avLst/>
          </a:prstGeom>
          <a:noFill/>
          <a:ln>
            <a:noFill/>
          </a:ln>
        </p:spPr>
      </p:pic>
      <p:sp>
        <p:nvSpPr>
          <p:cNvPr id="100" name="Google Shape;100;g10de6d4c38a_0_0"/>
          <p:cNvSpPr txBox="1"/>
          <p:nvPr/>
        </p:nvSpPr>
        <p:spPr>
          <a:xfrm rot="-5400000">
            <a:off x="-2165850" y="2285675"/>
            <a:ext cx="4926000" cy="5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1200" b="1" i="0" u="none" strike="noStrike" cap="none">
                <a:solidFill>
                  <a:srgbClr val="000000"/>
                </a:solidFill>
                <a:highlight>
                  <a:srgbClr val="FFFFFF"/>
                </a:highlight>
                <a:latin typeface="Roboto"/>
                <a:ea typeface="Roboto"/>
                <a:cs typeface="Roboto"/>
                <a:sym typeface="Roboto"/>
              </a:rPr>
              <a:t>48</a:t>
            </a:r>
            <a:r>
              <a:rPr lang="en" sz="1200" b="1">
                <a:highlight>
                  <a:srgbClr val="FFFFFF"/>
                </a:highlight>
                <a:latin typeface="Roboto"/>
                <a:ea typeface="Roboto"/>
                <a:cs typeface="Roboto"/>
                <a:sym typeface="Roboto"/>
              </a:rPr>
              <a:t>569</a:t>
            </a:r>
            <a:r>
              <a:rPr lang="en" sz="1200" i="0" u="none" strike="noStrike" cap="none">
                <a:solidFill>
                  <a:srgbClr val="000000"/>
                </a:solidFill>
                <a:highlight>
                  <a:srgbClr val="FFFFFF"/>
                </a:highlight>
                <a:latin typeface="Roboto"/>
                <a:ea typeface="Roboto"/>
                <a:cs typeface="Roboto"/>
                <a:sym typeface="Roboto"/>
              </a:rPr>
              <a:t>// </a:t>
            </a:r>
            <a:r>
              <a:rPr lang="en" sz="1200">
                <a:highlight>
                  <a:srgbClr val="FFFFFF"/>
                </a:highlight>
                <a:latin typeface="Roboto Light"/>
                <a:ea typeface="Roboto Light"/>
                <a:cs typeface="Roboto Light"/>
                <a:sym typeface="Roboto Light"/>
              </a:rPr>
              <a:t>US Major Cities + Counties + Population Density Change </a:t>
            </a:r>
            <a:endParaRPr sz="1200" i="0" u="none" strike="noStrike" cap="none">
              <a:solidFill>
                <a:srgbClr val="000000"/>
              </a:solidFill>
              <a:highlight>
                <a:srgbClr val="FFFFFF"/>
              </a:highlight>
              <a:latin typeface="Roboto Light"/>
              <a:ea typeface="Roboto Light"/>
              <a:cs typeface="Roboto Light"/>
              <a:sym typeface="Roboto Light"/>
            </a:endParaRPr>
          </a:p>
        </p:txBody>
      </p:sp>
      <p:pic>
        <p:nvPicPr>
          <p:cNvPr id="101" name="Google Shape;101;g10de6d4c38a_0_0"/>
          <p:cNvPicPr preferRelativeResize="0"/>
          <p:nvPr/>
        </p:nvPicPr>
        <p:blipFill>
          <a:blip r:embed="rId5">
            <a:alphaModFix/>
          </a:blip>
          <a:stretch>
            <a:fillRect/>
          </a:stretch>
        </p:blipFill>
        <p:spPr>
          <a:xfrm>
            <a:off x="7367750" y="2536394"/>
            <a:ext cx="1397625" cy="789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g10de6d4c38a_0_8"/>
          <p:cNvPicPr preferRelativeResize="0"/>
          <p:nvPr/>
        </p:nvPicPr>
        <p:blipFill rotWithShape="1">
          <a:blip r:embed="rId3">
            <a:alphaModFix/>
          </a:blip>
          <a:srcRect l="1238" r="1228"/>
          <a:stretch/>
        </p:blipFill>
        <p:spPr>
          <a:xfrm>
            <a:off x="1426475" y="152400"/>
            <a:ext cx="6291051" cy="4838702"/>
          </a:xfrm>
          <a:prstGeom prst="rect">
            <a:avLst/>
          </a:prstGeom>
          <a:noFill/>
          <a:ln>
            <a:noFill/>
          </a:ln>
        </p:spPr>
      </p:pic>
      <p:pic>
        <p:nvPicPr>
          <p:cNvPr id="107" name="Google Shape;107;g10de6d4c38a_0_8"/>
          <p:cNvPicPr preferRelativeResize="0"/>
          <p:nvPr/>
        </p:nvPicPr>
        <p:blipFill rotWithShape="1">
          <a:blip r:embed="rId4">
            <a:alphaModFix/>
          </a:blip>
          <a:srcRect l="748" r="748"/>
          <a:stretch/>
        </p:blipFill>
        <p:spPr>
          <a:xfrm>
            <a:off x="7367745" y="3383375"/>
            <a:ext cx="1397625" cy="1093800"/>
          </a:xfrm>
          <a:prstGeom prst="rect">
            <a:avLst/>
          </a:prstGeom>
          <a:noFill/>
          <a:ln>
            <a:noFill/>
          </a:ln>
        </p:spPr>
      </p:pic>
      <p:pic>
        <p:nvPicPr>
          <p:cNvPr id="108" name="Google Shape;108;g10de6d4c38a_0_8"/>
          <p:cNvPicPr preferRelativeResize="0"/>
          <p:nvPr/>
        </p:nvPicPr>
        <p:blipFill>
          <a:blip r:embed="rId5">
            <a:alphaModFix/>
          </a:blip>
          <a:stretch>
            <a:fillRect/>
          </a:stretch>
        </p:blipFill>
        <p:spPr>
          <a:xfrm>
            <a:off x="7367750" y="2536394"/>
            <a:ext cx="1397625" cy="789176"/>
          </a:xfrm>
          <a:prstGeom prst="rect">
            <a:avLst/>
          </a:prstGeom>
          <a:noFill/>
          <a:ln>
            <a:noFill/>
          </a:ln>
        </p:spPr>
      </p:pic>
      <p:sp>
        <p:nvSpPr>
          <p:cNvPr id="109" name="Google Shape;109;g10de6d4c38a_0_8"/>
          <p:cNvSpPr txBox="1"/>
          <p:nvPr/>
        </p:nvSpPr>
        <p:spPr>
          <a:xfrm rot="-5400000">
            <a:off x="-2165850" y="2285675"/>
            <a:ext cx="4926000" cy="5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1200" b="1" i="0" u="none" strike="noStrike" cap="none">
                <a:solidFill>
                  <a:srgbClr val="000000"/>
                </a:solidFill>
                <a:highlight>
                  <a:srgbClr val="FFFFFF"/>
                </a:highlight>
                <a:latin typeface="Roboto"/>
                <a:ea typeface="Roboto"/>
                <a:cs typeface="Roboto"/>
                <a:sym typeface="Roboto"/>
              </a:rPr>
              <a:t>48</a:t>
            </a:r>
            <a:r>
              <a:rPr lang="en" sz="1200" b="1">
                <a:highlight>
                  <a:srgbClr val="FFFFFF"/>
                </a:highlight>
                <a:latin typeface="Roboto"/>
                <a:ea typeface="Roboto"/>
                <a:cs typeface="Roboto"/>
                <a:sym typeface="Roboto"/>
              </a:rPr>
              <a:t>569</a:t>
            </a:r>
            <a:r>
              <a:rPr lang="en" sz="1200" i="0" u="none" strike="noStrike" cap="none">
                <a:solidFill>
                  <a:srgbClr val="000000"/>
                </a:solidFill>
                <a:highlight>
                  <a:srgbClr val="FFFFFF"/>
                </a:highlight>
                <a:latin typeface="Roboto"/>
                <a:ea typeface="Roboto"/>
                <a:cs typeface="Roboto"/>
                <a:sym typeface="Roboto"/>
              </a:rPr>
              <a:t>// </a:t>
            </a:r>
            <a:r>
              <a:rPr lang="en" sz="1200">
                <a:highlight>
                  <a:srgbClr val="FFFFFF"/>
                </a:highlight>
                <a:latin typeface="Roboto Light"/>
                <a:ea typeface="Roboto Light"/>
                <a:cs typeface="Roboto Light"/>
                <a:sym typeface="Roboto Light"/>
              </a:rPr>
              <a:t>US Major Cities + Counties + Housing Density Change </a:t>
            </a:r>
            <a:endParaRPr sz="1200" i="0" u="none" strike="noStrike" cap="none">
              <a:solidFill>
                <a:srgbClr val="000000"/>
              </a:solidFill>
              <a:highlight>
                <a:srgbClr val="FFFFFF"/>
              </a:highlight>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g10de6d4c38a_0_25"/>
          <p:cNvPicPr preferRelativeResize="0"/>
          <p:nvPr/>
        </p:nvPicPr>
        <p:blipFill rotWithShape="1">
          <a:blip r:embed="rId3">
            <a:alphaModFix/>
          </a:blip>
          <a:srcRect r="7978"/>
          <a:stretch/>
        </p:blipFill>
        <p:spPr>
          <a:xfrm>
            <a:off x="1344300" y="152400"/>
            <a:ext cx="5940450" cy="4838701"/>
          </a:xfrm>
          <a:prstGeom prst="rect">
            <a:avLst/>
          </a:prstGeom>
          <a:noFill/>
          <a:ln>
            <a:noFill/>
          </a:ln>
        </p:spPr>
      </p:pic>
      <p:sp>
        <p:nvSpPr>
          <p:cNvPr id="115" name="Google Shape;115;g10de6d4c38a_0_25"/>
          <p:cNvSpPr txBox="1"/>
          <p:nvPr/>
        </p:nvSpPr>
        <p:spPr>
          <a:xfrm rot="-5400000">
            <a:off x="-2165850" y="2285675"/>
            <a:ext cx="4926000" cy="5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1200" b="1" i="0" u="none" strike="noStrike" cap="none">
                <a:solidFill>
                  <a:srgbClr val="000000"/>
                </a:solidFill>
                <a:highlight>
                  <a:srgbClr val="FFFFFF"/>
                </a:highlight>
                <a:latin typeface="Roboto"/>
                <a:ea typeface="Roboto"/>
                <a:cs typeface="Roboto"/>
                <a:sym typeface="Roboto"/>
              </a:rPr>
              <a:t>48</a:t>
            </a:r>
            <a:r>
              <a:rPr lang="en" sz="1200" b="1">
                <a:highlight>
                  <a:srgbClr val="FFFFFF"/>
                </a:highlight>
                <a:latin typeface="Roboto"/>
                <a:ea typeface="Roboto"/>
                <a:cs typeface="Roboto"/>
                <a:sym typeface="Roboto"/>
              </a:rPr>
              <a:t>569</a:t>
            </a:r>
            <a:r>
              <a:rPr lang="en" sz="1200" i="0" u="none" strike="noStrike" cap="none">
                <a:solidFill>
                  <a:srgbClr val="000000"/>
                </a:solidFill>
                <a:highlight>
                  <a:srgbClr val="FFFFFF"/>
                </a:highlight>
                <a:latin typeface="Roboto"/>
                <a:ea typeface="Roboto"/>
                <a:cs typeface="Roboto"/>
                <a:sym typeface="Roboto"/>
              </a:rPr>
              <a:t>// </a:t>
            </a:r>
            <a:r>
              <a:rPr lang="en" sz="1200">
                <a:highlight>
                  <a:srgbClr val="FFFFFF"/>
                </a:highlight>
                <a:latin typeface="Roboto Light"/>
                <a:ea typeface="Roboto Light"/>
                <a:cs typeface="Roboto Light"/>
                <a:sym typeface="Roboto Light"/>
              </a:rPr>
              <a:t>California -  Population Density Map + Population</a:t>
            </a:r>
            <a:endParaRPr sz="1200" i="0" u="none" strike="noStrike" cap="none">
              <a:solidFill>
                <a:srgbClr val="000000"/>
              </a:solidFill>
              <a:highlight>
                <a:srgbClr val="FFFFFF"/>
              </a:highlight>
              <a:latin typeface="Roboto Light"/>
              <a:ea typeface="Roboto Light"/>
              <a:cs typeface="Roboto Light"/>
              <a:sym typeface="Roboto Light"/>
            </a:endParaRPr>
          </a:p>
        </p:txBody>
      </p:sp>
      <p:pic>
        <p:nvPicPr>
          <p:cNvPr id="116" name="Google Shape;116;g10de6d4c38a_0_25"/>
          <p:cNvPicPr preferRelativeResize="0"/>
          <p:nvPr/>
        </p:nvPicPr>
        <p:blipFill>
          <a:blip r:embed="rId4">
            <a:alphaModFix/>
          </a:blip>
          <a:stretch>
            <a:fillRect/>
          </a:stretch>
        </p:blipFill>
        <p:spPr>
          <a:xfrm>
            <a:off x="7367745" y="3383375"/>
            <a:ext cx="1397625" cy="1093800"/>
          </a:xfrm>
          <a:prstGeom prst="rect">
            <a:avLst/>
          </a:prstGeom>
          <a:noFill/>
          <a:ln>
            <a:noFill/>
          </a:ln>
        </p:spPr>
      </p:pic>
      <p:pic>
        <p:nvPicPr>
          <p:cNvPr id="117" name="Google Shape;117;g10de6d4c38a_0_25"/>
          <p:cNvPicPr preferRelativeResize="0"/>
          <p:nvPr/>
        </p:nvPicPr>
        <p:blipFill>
          <a:blip r:embed="rId5">
            <a:alphaModFix/>
          </a:blip>
          <a:stretch>
            <a:fillRect/>
          </a:stretch>
        </p:blipFill>
        <p:spPr>
          <a:xfrm>
            <a:off x="7367750" y="2536394"/>
            <a:ext cx="1397625" cy="789176"/>
          </a:xfrm>
          <a:prstGeom prst="rect">
            <a:avLst/>
          </a:prstGeom>
          <a:noFill/>
          <a:ln>
            <a:noFill/>
          </a:ln>
        </p:spPr>
      </p:pic>
      <p:pic>
        <p:nvPicPr>
          <p:cNvPr id="118" name="Google Shape;118;g10de6d4c38a_0_25"/>
          <p:cNvPicPr preferRelativeResize="0"/>
          <p:nvPr/>
        </p:nvPicPr>
        <p:blipFill rotWithShape="1">
          <a:blip r:embed="rId6">
            <a:alphaModFix/>
          </a:blip>
          <a:srcRect l="69" r="79"/>
          <a:stretch/>
        </p:blipFill>
        <p:spPr>
          <a:xfrm>
            <a:off x="7367750" y="152400"/>
            <a:ext cx="1397625" cy="1047292"/>
          </a:xfrm>
          <a:prstGeom prst="rect">
            <a:avLst/>
          </a:prstGeom>
          <a:noFill/>
          <a:ln>
            <a:noFill/>
          </a:ln>
        </p:spPr>
      </p:pic>
      <p:sp>
        <p:nvSpPr>
          <p:cNvPr id="119" name="Google Shape;119;g10de6d4c38a_0_25"/>
          <p:cNvSpPr/>
          <p:nvPr/>
        </p:nvSpPr>
        <p:spPr>
          <a:xfrm>
            <a:off x="7389575" y="606450"/>
            <a:ext cx="276900" cy="261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g10de6d4c38a_0_41"/>
          <p:cNvPicPr preferRelativeResize="0"/>
          <p:nvPr/>
        </p:nvPicPr>
        <p:blipFill rotWithShape="1">
          <a:blip r:embed="rId3">
            <a:alphaModFix/>
          </a:blip>
          <a:srcRect r="8003"/>
          <a:stretch/>
        </p:blipFill>
        <p:spPr>
          <a:xfrm>
            <a:off x="1351275" y="152400"/>
            <a:ext cx="5926002" cy="4838700"/>
          </a:xfrm>
          <a:prstGeom prst="rect">
            <a:avLst/>
          </a:prstGeom>
          <a:noFill/>
          <a:ln>
            <a:noFill/>
          </a:ln>
        </p:spPr>
      </p:pic>
      <p:sp>
        <p:nvSpPr>
          <p:cNvPr id="125" name="Google Shape;125;g10de6d4c38a_0_41"/>
          <p:cNvSpPr txBox="1"/>
          <p:nvPr/>
        </p:nvSpPr>
        <p:spPr>
          <a:xfrm rot="-5400000">
            <a:off x="-2165850" y="2285675"/>
            <a:ext cx="4926000" cy="5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1200" b="1" i="0" u="none" strike="noStrike" cap="none">
                <a:solidFill>
                  <a:srgbClr val="000000"/>
                </a:solidFill>
                <a:highlight>
                  <a:srgbClr val="FFFFFF"/>
                </a:highlight>
                <a:latin typeface="Roboto"/>
                <a:ea typeface="Roboto"/>
                <a:cs typeface="Roboto"/>
                <a:sym typeface="Roboto"/>
              </a:rPr>
              <a:t>48</a:t>
            </a:r>
            <a:r>
              <a:rPr lang="en" sz="1200" b="1">
                <a:highlight>
                  <a:srgbClr val="FFFFFF"/>
                </a:highlight>
                <a:latin typeface="Roboto"/>
                <a:ea typeface="Roboto"/>
                <a:cs typeface="Roboto"/>
                <a:sym typeface="Roboto"/>
              </a:rPr>
              <a:t>569</a:t>
            </a:r>
            <a:r>
              <a:rPr lang="en" sz="1200" i="0" u="none" strike="noStrike" cap="none">
                <a:solidFill>
                  <a:srgbClr val="000000"/>
                </a:solidFill>
                <a:highlight>
                  <a:srgbClr val="FFFFFF"/>
                </a:highlight>
                <a:latin typeface="Roboto"/>
                <a:ea typeface="Roboto"/>
                <a:cs typeface="Roboto"/>
                <a:sym typeface="Roboto"/>
              </a:rPr>
              <a:t>// </a:t>
            </a:r>
            <a:r>
              <a:rPr lang="en" sz="1200">
                <a:highlight>
                  <a:srgbClr val="FFFFFF"/>
                </a:highlight>
                <a:latin typeface="Roboto Light"/>
                <a:ea typeface="Roboto Light"/>
                <a:cs typeface="Roboto Light"/>
                <a:sym typeface="Roboto Light"/>
              </a:rPr>
              <a:t>California -  Housing Density Map + Population</a:t>
            </a:r>
            <a:endParaRPr sz="1200" i="0" u="none" strike="noStrike" cap="none">
              <a:solidFill>
                <a:srgbClr val="000000"/>
              </a:solidFill>
              <a:highlight>
                <a:srgbClr val="FFFFFF"/>
              </a:highlight>
              <a:latin typeface="Roboto Light"/>
              <a:ea typeface="Roboto Light"/>
              <a:cs typeface="Roboto Light"/>
              <a:sym typeface="Roboto Light"/>
            </a:endParaRPr>
          </a:p>
        </p:txBody>
      </p:sp>
      <p:pic>
        <p:nvPicPr>
          <p:cNvPr id="126" name="Google Shape;126;g10de6d4c38a_0_41"/>
          <p:cNvPicPr preferRelativeResize="0"/>
          <p:nvPr/>
        </p:nvPicPr>
        <p:blipFill rotWithShape="1">
          <a:blip r:embed="rId4">
            <a:alphaModFix/>
          </a:blip>
          <a:srcRect l="748" r="748"/>
          <a:stretch/>
        </p:blipFill>
        <p:spPr>
          <a:xfrm>
            <a:off x="7367745" y="3383375"/>
            <a:ext cx="1397625" cy="1093800"/>
          </a:xfrm>
          <a:prstGeom prst="rect">
            <a:avLst/>
          </a:prstGeom>
          <a:noFill/>
          <a:ln>
            <a:noFill/>
          </a:ln>
        </p:spPr>
      </p:pic>
      <p:pic>
        <p:nvPicPr>
          <p:cNvPr id="127" name="Google Shape;127;g10de6d4c38a_0_41"/>
          <p:cNvPicPr preferRelativeResize="0"/>
          <p:nvPr/>
        </p:nvPicPr>
        <p:blipFill>
          <a:blip r:embed="rId5">
            <a:alphaModFix/>
          </a:blip>
          <a:stretch>
            <a:fillRect/>
          </a:stretch>
        </p:blipFill>
        <p:spPr>
          <a:xfrm>
            <a:off x="7367750" y="2536394"/>
            <a:ext cx="1397625" cy="789176"/>
          </a:xfrm>
          <a:prstGeom prst="rect">
            <a:avLst/>
          </a:prstGeom>
          <a:noFill/>
          <a:ln>
            <a:noFill/>
          </a:ln>
        </p:spPr>
      </p:pic>
      <p:pic>
        <p:nvPicPr>
          <p:cNvPr id="128" name="Google Shape;128;g10de6d4c38a_0_41"/>
          <p:cNvPicPr preferRelativeResize="0"/>
          <p:nvPr/>
        </p:nvPicPr>
        <p:blipFill rotWithShape="1">
          <a:blip r:embed="rId6">
            <a:alphaModFix/>
          </a:blip>
          <a:srcRect l="69" r="79"/>
          <a:stretch/>
        </p:blipFill>
        <p:spPr>
          <a:xfrm>
            <a:off x="7367750" y="152400"/>
            <a:ext cx="1397625" cy="1047292"/>
          </a:xfrm>
          <a:prstGeom prst="rect">
            <a:avLst/>
          </a:prstGeom>
          <a:noFill/>
          <a:ln>
            <a:noFill/>
          </a:ln>
        </p:spPr>
      </p:pic>
      <p:sp>
        <p:nvSpPr>
          <p:cNvPr id="129" name="Google Shape;129;g10de6d4c38a_0_41"/>
          <p:cNvSpPr/>
          <p:nvPr/>
        </p:nvSpPr>
        <p:spPr>
          <a:xfrm>
            <a:off x="7389575" y="606450"/>
            <a:ext cx="276900" cy="261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10de6d4c38a_0_29"/>
          <p:cNvPicPr preferRelativeResize="0"/>
          <p:nvPr/>
        </p:nvPicPr>
        <p:blipFill rotWithShape="1">
          <a:blip r:embed="rId3">
            <a:alphaModFix/>
          </a:blip>
          <a:srcRect r="8164"/>
          <a:stretch/>
        </p:blipFill>
        <p:spPr>
          <a:xfrm>
            <a:off x="1347474" y="152400"/>
            <a:ext cx="5922300" cy="4838700"/>
          </a:xfrm>
          <a:prstGeom prst="rect">
            <a:avLst/>
          </a:prstGeom>
          <a:noFill/>
          <a:ln>
            <a:noFill/>
          </a:ln>
        </p:spPr>
      </p:pic>
      <p:sp>
        <p:nvSpPr>
          <p:cNvPr id="135" name="Google Shape;135;g10de6d4c38a_0_29"/>
          <p:cNvSpPr txBox="1"/>
          <p:nvPr/>
        </p:nvSpPr>
        <p:spPr>
          <a:xfrm rot="-5400000">
            <a:off x="-2165850" y="2285675"/>
            <a:ext cx="4926000" cy="5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1200" b="1" i="0" u="none" strike="noStrike" cap="none">
                <a:solidFill>
                  <a:srgbClr val="000000"/>
                </a:solidFill>
                <a:highlight>
                  <a:srgbClr val="FFFFFF"/>
                </a:highlight>
                <a:latin typeface="Roboto"/>
                <a:ea typeface="Roboto"/>
                <a:cs typeface="Roboto"/>
                <a:sym typeface="Roboto"/>
              </a:rPr>
              <a:t>48</a:t>
            </a:r>
            <a:r>
              <a:rPr lang="en" sz="1200" b="1">
                <a:highlight>
                  <a:srgbClr val="FFFFFF"/>
                </a:highlight>
                <a:latin typeface="Roboto"/>
                <a:ea typeface="Roboto"/>
                <a:cs typeface="Roboto"/>
                <a:sym typeface="Roboto"/>
              </a:rPr>
              <a:t>569</a:t>
            </a:r>
            <a:r>
              <a:rPr lang="en" sz="1200" i="0" u="none" strike="noStrike" cap="none">
                <a:solidFill>
                  <a:srgbClr val="000000"/>
                </a:solidFill>
                <a:highlight>
                  <a:srgbClr val="FFFFFF"/>
                </a:highlight>
                <a:latin typeface="Roboto"/>
                <a:ea typeface="Roboto"/>
                <a:cs typeface="Roboto"/>
                <a:sym typeface="Roboto"/>
              </a:rPr>
              <a:t>// </a:t>
            </a:r>
            <a:r>
              <a:rPr lang="en" sz="1200">
                <a:highlight>
                  <a:srgbClr val="FFFFFF"/>
                </a:highlight>
                <a:latin typeface="Roboto Light"/>
                <a:ea typeface="Roboto Light"/>
                <a:cs typeface="Roboto Light"/>
                <a:sym typeface="Roboto Light"/>
              </a:rPr>
              <a:t>Texas -  Population Density Map + Population</a:t>
            </a:r>
            <a:endParaRPr sz="1200" i="0" u="none" strike="noStrike" cap="none">
              <a:solidFill>
                <a:srgbClr val="000000"/>
              </a:solidFill>
              <a:highlight>
                <a:srgbClr val="FFFFFF"/>
              </a:highlight>
              <a:latin typeface="Roboto Light"/>
              <a:ea typeface="Roboto Light"/>
              <a:cs typeface="Roboto Light"/>
              <a:sym typeface="Roboto Light"/>
            </a:endParaRPr>
          </a:p>
        </p:txBody>
      </p:sp>
      <p:pic>
        <p:nvPicPr>
          <p:cNvPr id="136" name="Google Shape;136;g10de6d4c38a_0_29"/>
          <p:cNvPicPr preferRelativeResize="0"/>
          <p:nvPr/>
        </p:nvPicPr>
        <p:blipFill>
          <a:blip r:embed="rId4">
            <a:alphaModFix/>
          </a:blip>
          <a:stretch>
            <a:fillRect/>
          </a:stretch>
        </p:blipFill>
        <p:spPr>
          <a:xfrm>
            <a:off x="7367745" y="3383375"/>
            <a:ext cx="1397625" cy="1093800"/>
          </a:xfrm>
          <a:prstGeom prst="rect">
            <a:avLst/>
          </a:prstGeom>
          <a:noFill/>
          <a:ln>
            <a:noFill/>
          </a:ln>
        </p:spPr>
      </p:pic>
      <p:pic>
        <p:nvPicPr>
          <p:cNvPr id="137" name="Google Shape;137;g10de6d4c38a_0_29"/>
          <p:cNvPicPr preferRelativeResize="0"/>
          <p:nvPr/>
        </p:nvPicPr>
        <p:blipFill>
          <a:blip r:embed="rId5">
            <a:alphaModFix/>
          </a:blip>
          <a:stretch>
            <a:fillRect/>
          </a:stretch>
        </p:blipFill>
        <p:spPr>
          <a:xfrm>
            <a:off x="7367750" y="2536394"/>
            <a:ext cx="1397625" cy="789176"/>
          </a:xfrm>
          <a:prstGeom prst="rect">
            <a:avLst/>
          </a:prstGeom>
          <a:noFill/>
          <a:ln>
            <a:noFill/>
          </a:ln>
        </p:spPr>
      </p:pic>
      <p:pic>
        <p:nvPicPr>
          <p:cNvPr id="138" name="Google Shape;138;g10de6d4c38a_0_29"/>
          <p:cNvPicPr preferRelativeResize="0"/>
          <p:nvPr/>
        </p:nvPicPr>
        <p:blipFill rotWithShape="1">
          <a:blip r:embed="rId6">
            <a:alphaModFix/>
          </a:blip>
          <a:srcRect l="69" r="79"/>
          <a:stretch/>
        </p:blipFill>
        <p:spPr>
          <a:xfrm>
            <a:off x="7367750" y="152400"/>
            <a:ext cx="1397625" cy="1047292"/>
          </a:xfrm>
          <a:prstGeom prst="rect">
            <a:avLst/>
          </a:prstGeom>
          <a:noFill/>
          <a:ln>
            <a:noFill/>
          </a:ln>
        </p:spPr>
      </p:pic>
      <p:sp>
        <p:nvSpPr>
          <p:cNvPr id="139" name="Google Shape;139;g10de6d4c38a_0_29"/>
          <p:cNvSpPr/>
          <p:nvPr/>
        </p:nvSpPr>
        <p:spPr>
          <a:xfrm>
            <a:off x="7868750" y="853525"/>
            <a:ext cx="276900" cy="261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g10de6d4c38a_0_34"/>
          <p:cNvPicPr preferRelativeResize="0"/>
          <p:nvPr/>
        </p:nvPicPr>
        <p:blipFill rotWithShape="1">
          <a:blip r:embed="rId3">
            <a:alphaModFix/>
          </a:blip>
          <a:srcRect r="7927"/>
          <a:stretch/>
        </p:blipFill>
        <p:spPr>
          <a:xfrm>
            <a:off x="1348100" y="152400"/>
            <a:ext cx="5936649" cy="4838701"/>
          </a:xfrm>
          <a:prstGeom prst="rect">
            <a:avLst/>
          </a:prstGeom>
          <a:noFill/>
          <a:ln>
            <a:noFill/>
          </a:ln>
        </p:spPr>
      </p:pic>
      <p:sp>
        <p:nvSpPr>
          <p:cNvPr id="145" name="Google Shape;145;g10de6d4c38a_0_34"/>
          <p:cNvSpPr txBox="1"/>
          <p:nvPr/>
        </p:nvSpPr>
        <p:spPr>
          <a:xfrm rot="-5400000">
            <a:off x="-2165850" y="2285675"/>
            <a:ext cx="4926000" cy="5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1200" b="1" i="0" u="none" strike="noStrike" cap="none">
                <a:solidFill>
                  <a:srgbClr val="000000"/>
                </a:solidFill>
                <a:highlight>
                  <a:srgbClr val="FFFFFF"/>
                </a:highlight>
                <a:latin typeface="Roboto"/>
                <a:ea typeface="Roboto"/>
                <a:cs typeface="Roboto"/>
                <a:sym typeface="Roboto"/>
              </a:rPr>
              <a:t>48</a:t>
            </a:r>
            <a:r>
              <a:rPr lang="en" sz="1200" b="1">
                <a:highlight>
                  <a:srgbClr val="FFFFFF"/>
                </a:highlight>
                <a:latin typeface="Roboto"/>
                <a:ea typeface="Roboto"/>
                <a:cs typeface="Roboto"/>
                <a:sym typeface="Roboto"/>
              </a:rPr>
              <a:t>569</a:t>
            </a:r>
            <a:r>
              <a:rPr lang="en" sz="1200" i="0" u="none" strike="noStrike" cap="none">
                <a:solidFill>
                  <a:srgbClr val="000000"/>
                </a:solidFill>
                <a:highlight>
                  <a:srgbClr val="FFFFFF"/>
                </a:highlight>
                <a:latin typeface="Roboto"/>
                <a:ea typeface="Roboto"/>
                <a:cs typeface="Roboto"/>
                <a:sym typeface="Roboto"/>
              </a:rPr>
              <a:t>// </a:t>
            </a:r>
            <a:r>
              <a:rPr lang="en" sz="1200">
                <a:highlight>
                  <a:srgbClr val="FFFFFF"/>
                </a:highlight>
                <a:latin typeface="Roboto Light"/>
                <a:ea typeface="Roboto Light"/>
                <a:cs typeface="Roboto Light"/>
                <a:sym typeface="Roboto Light"/>
              </a:rPr>
              <a:t>Texas -  Housing Density Map + Population</a:t>
            </a:r>
            <a:endParaRPr sz="1200" i="0" u="none" strike="noStrike" cap="none">
              <a:solidFill>
                <a:srgbClr val="000000"/>
              </a:solidFill>
              <a:highlight>
                <a:srgbClr val="FFFFFF"/>
              </a:highlight>
              <a:latin typeface="Roboto Light"/>
              <a:ea typeface="Roboto Light"/>
              <a:cs typeface="Roboto Light"/>
              <a:sym typeface="Roboto Light"/>
            </a:endParaRPr>
          </a:p>
        </p:txBody>
      </p:sp>
      <p:pic>
        <p:nvPicPr>
          <p:cNvPr id="146" name="Google Shape;146;g10de6d4c38a_0_34"/>
          <p:cNvPicPr preferRelativeResize="0"/>
          <p:nvPr/>
        </p:nvPicPr>
        <p:blipFill rotWithShape="1">
          <a:blip r:embed="rId4">
            <a:alphaModFix/>
          </a:blip>
          <a:srcRect l="69" r="79"/>
          <a:stretch/>
        </p:blipFill>
        <p:spPr>
          <a:xfrm>
            <a:off x="7367750" y="152400"/>
            <a:ext cx="1397625" cy="1047292"/>
          </a:xfrm>
          <a:prstGeom prst="rect">
            <a:avLst/>
          </a:prstGeom>
          <a:noFill/>
          <a:ln>
            <a:noFill/>
          </a:ln>
        </p:spPr>
      </p:pic>
      <p:sp>
        <p:nvSpPr>
          <p:cNvPr id="147" name="Google Shape;147;g10de6d4c38a_0_34"/>
          <p:cNvSpPr/>
          <p:nvPr/>
        </p:nvSpPr>
        <p:spPr>
          <a:xfrm>
            <a:off x="7868750" y="853525"/>
            <a:ext cx="276900" cy="261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1"/>
        <p:cNvGrpSpPr/>
        <p:nvPr/>
      </p:nvGrpSpPr>
      <p:grpSpPr>
        <a:xfrm>
          <a:off x="0" y="0"/>
          <a:ext cx="0" cy="0"/>
          <a:chOff x="0" y="0"/>
          <a:chExt cx="0" cy="0"/>
        </a:xfrm>
      </p:grpSpPr>
      <p:pic>
        <p:nvPicPr>
          <p:cNvPr id="152" name="Google Shape;152;p3"/>
          <p:cNvPicPr preferRelativeResize="0"/>
          <p:nvPr/>
        </p:nvPicPr>
        <p:blipFill rotWithShape="1">
          <a:blip r:embed="rId3">
            <a:alphaModFix/>
          </a:blip>
          <a:srcRect l="10270" t="18624" r="21395" b="18624"/>
          <a:stretch/>
        </p:blipFill>
        <p:spPr>
          <a:xfrm>
            <a:off x="3543300" y="0"/>
            <a:ext cx="5600700" cy="5143500"/>
          </a:xfrm>
          <a:prstGeom prst="rect">
            <a:avLst/>
          </a:prstGeom>
          <a:noFill/>
          <a:ln>
            <a:noFill/>
          </a:ln>
        </p:spPr>
      </p:pic>
      <p:sp>
        <p:nvSpPr>
          <p:cNvPr id="153" name="Google Shape;153;p3"/>
          <p:cNvSpPr txBox="1"/>
          <p:nvPr/>
        </p:nvSpPr>
        <p:spPr>
          <a:xfrm>
            <a:off x="375675" y="865074"/>
            <a:ext cx="6315000" cy="349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en" sz="800" dirty="0">
                <a:latin typeface="Roboto"/>
                <a:ea typeface="Roboto"/>
                <a:cs typeface="Roboto"/>
                <a:sym typeface="Roboto"/>
              </a:rPr>
              <a:t>The data collected from the ArcGIS is an important factor as Population and Housing numbers are often indicators of economic health and  sustainability. Planners study these data to determine what modifications economic development  should occur in a state, county, city, or neighborhood. In this </a:t>
            </a:r>
            <a:r>
              <a:rPr lang="en" sz="800">
                <a:latin typeface="Roboto"/>
                <a:ea typeface="Roboto"/>
                <a:cs typeface="Roboto"/>
                <a:sym typeface="Roboto"/>
              </a:rPr>
              <a:t>assignment Icreated </a:t>
            </a:r>
            <a:r>
              <a:rPr lang="en" sz="800" dirty="0">
                <a:latin typeface="Roboto"/>
                <a:ea typeface="Roboto"/>
                <a:cs typeface="Roboto"/>
                <a:sym typeface="Roboto"/>
              </a:rPr>
              <a:t>maps of the US showing the changes in population and housing. The US Census Bureau has not yet released the 2020 decennial data.</a:t>
            </a:r>
            <a:endParaRPr sz="8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3600"/>
              <a:buFont typeface="Arial"/>
              <a:buNone/>
            </a:pPr>
            <a:endParaRPr sz="800" dirty="0">
              <a:latin typeface="Roboto"/>
              <a:ea typeface="Roboto"/>
              <a:cs typeface="Roboto"/>
              <a:sym typeface="Roboto"/>
            </a:endParaRPr>
          </a:p>
        </p:txBody>
      </p:sp>
      <p:sp>
        <p:nvSpPr>
          <p:cNvPr id="154" name="Google Shape;154;p3"/>
          <p:cNvSpPr txBox="1"/>
          <p:nvPr/>
        </p:nvSpPr>
        <p:spPr>
          <a:xfrm>
            <a:off x="375675" y="3718375"/>
            <a:ext cx="1744500" cy="642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3600"/>
              <a:buFont typeface="Arial"/>
              <a:buNone/>
            </a:pPr>
            <a:r>
              <a:rPr lang="en" sz="3400" b="0" i="0" u="none" strike="noStrike" cap="none">
                <a:solidFill>
                  <a:srgbClr val="000000"/>
                </a:solidFill>
                <a:latin typeface="Roboto Mono Thin"/>
                <a:ea typeface="Roboto Mono Thin"/>
                <a:cs typeface="Roboto Mono Thin"/>
                <a:sym typeface="Roboto Mono Thin"/>
              </a:rPr>
              <a:t>THANKS</a:t>
            </a:r>
            <a:endParaRPr sz="3400" b="0" i="0" u="none" strike="noStrike" cap="none">
              <a:solidFill>
                <a:srgbClr val="000000"/>
              </a:solidFill>
              <a:latin typeface="Roboto Mono Thin"/>
              <a:ea typeface="Roboto Mono Thin"/>
              <a:cs typeface="Roboto Mono Thin"/>
              <a:sym typeface="Roboto Mono Thin"/>
            </a:endParaRPr>
          </a:p>
        </p:txBody>
      </p:sp>
      <p:sp>
        <p:nvSpPr>
          <p:cNvPr id="155" name="Google Shape;155;p3"/>
          <p:cNvSpPr txBox="1"/>
          <p:nvPr/>
        </p:nvSpPr>
        <p:spPr>
          <a:xfrm>
            <a:off x="375675" y="4366925"/>
            <a:ext cx="2207400" cy="31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1000">
                <a:latin typeface="Roboto Light"/>
                <a:ea typeface="Roboto Light"/>
                <a:cs typeface="Roboto Light"/>
                <a:sym typeface="Roboto Light"/>
              </a:rPr>
              <a:t>Work produced in ArcGIS Pro</a:t>
            </a:r>
            <a:endParaRPr sz="10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Words>
  <Application>Microsoft Office PowerPoint</Application>
  <PresentationFormat>On-screen Show (16:9)</PresentationFormat>
  <Paragraphs>17</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Roboto Light</vt:lpstr>
      <vt:lpstr>Roboto Mono Thin</vt:lpstr>
      <vt:lpstr>Roboto Mono</vt:lpstr>
      <vt:lpstr>Roboto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Sachin Dabas</cp:lastModifiedBy>
  <cp:revision>1</cp:revision>
  <dcterms:modified xsi:type="dcterms:W3CDTF">2022-02-01T04:56:22Z</dcterms:modified>
</cp:coreProperties>
</file>